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Default Extension="wav" ContentType="audio/wav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3"/>
  </p:notesMasterIdLst>
  <p:sldIdLst>
    <p:sldId id="265" r:id="rId2"/>
    <p:sldId id="320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5" r:id="rId12"/>
    <p:sldId id="276" r:id="rId13"/>
    <p:sldId id="277" r:id="rId14"/>
    <p:sldId id="278" r:id="rId15"/>
    <p:sldId id="279" r:id="rId16"/>
    <p:sldId id="280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2" r:id="rId26"/>
    <p:sldId id="293" r:id="rId27"/>
    <p:sldId id="294" r:id="rId28"/>
    <p:sldId id="295" r:id="rId29"/>
    <p:sldId id="296" r:id="rId30"/>
    <p:sldId id="298" r:id="rId31"/>
    <p:sldId id="307" r:id="rId32"/>
    <p:sldId id="309" r:id="rId33"/>
    <p:sldId id="310" r:id="rId34"/>
    <p:sldId id="305" r:id="rId35"/>
    <p:sldId id="304" r:id="rId36"/>
    <p:sldId id="311" r:id="rId37"/>
    <p:sldId id="313" r:id="rId38"/>
    <p:sldId id="314" r:id="rId39"/>
    <p:sldId id="315" r:id="rId40"/>
    <p:sldId id="317" r:id="rId41"/>
    <p:sldId id="321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75" d="100"/>
          <a:sy n="75" d="100"/>
        </p:scale>
        <p:origin x="-10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3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49421-F890-4542-AC63-F6DAC2E97471}" type="datetimeFigureOut">
              <a:rPr lang="en-US" smtClean="0"/>
              <a:pPr/>
              <a:t>11/4/2010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72A57-3797-1B4B-9ADA-A423E82B32F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1AFABE-D7F3-8844-90FC-2C03A4DAB85E}" type="slidenum">
              <a:rPr lang="en-US"/>
              <a:pPr/>
              <a:t>1</a:t>
            </a:fld>
            <a:endParaRPr lang="en-US"/>
          </a:p>
        </p:txBody>
      </p:sp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F941B0-96FC-1C42-ABE3-D6F3255F032E}" type="slidenum">
              <a:rPr lang="en-US"/>
              <a:pPr/>
              <a:t>11</a:t>
            </a:fld>
            <a:endParaRPr 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6458F8-AA07-CB41-AD3E-98CEE311BB69}" type="slidenum">
              <a:rPr lang="en-US"/>
              <a:pPr/>
              <a:t>12</a:t>
            </a:fld>
            <a:endParaRPr lang="en-U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7A4EB6-1EBD-754F-8C1E-F8F915AC5E41}" type="slidenum">
              <a:rPr lang="en-US"/>
              <a:pPr/>
              <a:t>13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187B6E-9C11-3D49-8151-5165EF343999}" type="slidenum">
              <a:rPr lang="en-US"/>
              <a:pPr/>
              <a:t>14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5BF29E-6AA5-2145-ACC4-F6C5A18DB8CA}" type="slidenum">
              <a:rPr lang="en-US"/>
              <a:pPr/>
              <a:t>15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E801E4-2F16-2D41-B909-232641CC21E2}" type="slidenum">
              <a:rPr lang="en-US"/>
              <a:pPr/>
              <a:t>16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857DA8-B661-2A44-AEE4-731EAAD7F1C1}" type="slidenum">
              <a:rPr lang="en-US"/>
              <a:pPr/>
              <a:t>17</a:t>
            </a:fld>
            <a:endParaRPr lang="en-US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729258-83A5-1646-A6E3-4638267BA55F}" type="slidenum">
              <a:rPr lang="en-US"/>
              <a:pPr/>
              <a:t>18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E984FE-AD9E-094E-8DF2-BBBA59696289}" type="slidenum">
              <a:rPr lang="en-US"/>
              <a:pPr/>
              <a:t>19</a:t>
            </a:fld>
            <a:endParaRPr lang="en-US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79A97D-9479-8342-B9B8-E10D7E6C74D3}" type="slidenum">
              <a:rPr lang="en-US"/>
              <a:pPr/>
              <a:t>20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F6C1F1-7836-314C-85BE-029A1E2B0459}" type="slidenum">
              <a:rPr lang="en-US"/>
              <a:pPr/>
              <a:t>3</a:t>
            </a:fld>
            <a:endParaRPr lang="en-US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D4ADE8-F322-0946-A7FD-A275223F67A8}" type="slidenum">
              <a:rPr lang="en-US"/>
              <a:pPr/>
              <a:t>21</a:t>
            </a:fld>
            <a:endParaRPr lang="en-US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F83FA8-3CAC-944A-B0E3-DBFBB02050B4}" type="slidenum">
              <a:rPr lang="en-US"/>
              <a:pPr/>
              <a:t>22</a:t>
            </a:fld>
            <a:endParaRPr lang="en-US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A6945A-ED02-4343-A19E-4179BDA7C247}" type="slidenum">
              <a:rPr lang="en-US"/>
              <a:pPr/>
              <a:t>23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FFC2CD-F21A-594D-A1E7-EA9FB510E4C0}" type="slidenum">
              <a:rPr lang="en-US"/>
              <a:pPr/>
              <a:t>24</a:t>
            </a:fld>
            <a:endParaRPr lang="en-US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AAF118-383C-1448-A01B-4F7E3931AD94}" type="slidenum">
              <a:rPr lang="en-US"/>
              <a:pPr/>
              <a:t>25</a:t>
            </a:fld>
            <a:endParaRPr lang="en-US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EC4111-9BB8-CB4D-808C-1384AACEFAFD}" type="slidenum">
              <a:rPr lang="en-US"/>
              <a:pPr/>
              <a:t>26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C81C15-EBAD-B143-9F10-3204B185A170}" type="slidenum">
              <a:rPr lang="en-US"/>
              <a:pPr/>
              <a:t>27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888F0C-5A74-3444-8942-3A26B17A9C12}" type="slidenum">
              <a:rPr lang="en-US"/>
              <a:pPr/>
              <a:t>28</a:t>
            </a:fld>
            <a:endParaRPr lang="en-US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A96547-8FA3-0149-8A3D-88FB243F7071}" type="slidenum">
              <a:rPr lang="en-US"/>
              <a:pPr/>
              <a:t>29</a:t>
            </a:fld>
            <a:endParaRPr lang="en-US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37BFEA-A514-7141-B6D3-AE49B7F5758B}" type="slidenum">
              <a:rPr lang="en-US"/>
              <a:pPr/>
              <a:t>30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7887EF-2C5E-B44F-AB58-B913CE392CE0}" type="slidenum">
              <a:rPr lang="en-US"/>
              <a:pPr/>
              <a:t>4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F8B313-EA0B-1149-A42D-F5FA3085F642}" type="slidenum">
              <a:rPr lang="en-US"/>
              <a:pPr/>
              <a:t>31</a:t>
            </a:fld>
            <a:endParaRPr lang="en-US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9679C6-339E-4E44-BF83-A2B87C235C98}" type="slidenum">
              <a:rPr lang="en-US"/>
              <a:pPr/>
              <a:t>32</a:t>
            </a:fld>
            <a:endParaRPr lang="en-US"/>
          </a:p>
        </p:txBody>
      </p:sp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B15D79-1D53-F147-AE44-BA507436B689}" type="slidenum">
              <a:rPr lang="en-US"/>
              <a:pPr/>
              <a:t>33</a:t>
            </a:fld>
            <a:endParaRPr lang="en-US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6B9117-C854-834D-BCAB-99E22A7535F3}" type="slidenum">
              <a:rPr lang="en-US"/>
              <a:pPr/>
              <a:t>34</a:t>
            </a:fld>
            <a:endParaRPr lang="en-US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E2D2BA-C739-FE44-9A18-F9825DF57E83}" type="slidenum">
              <a:rPr lang="en-US"/>
              <a:pPr/>
              <a:t>35</a:t>
            </a:fld>
            <a:endParaRPr lang="en-US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03BC13-2CD8-5E4A-9F87-AD07353C451A}" type="slidenum">
              <a:rPr lang="en-US"/>
              <a:pPr/>
              <a:t>36</a:t>
            </a:fld>
            <a:endParaRPr lang="en-US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BF50B4-6359-E64D-8012-8E73E92B7380}" type="slidenum">
              <a:rPr lang="en-US"/>
              <a:pPr/>
              <a:t>37</a:t>
            </a:fld>
            <a:endParaRPr lang="en-US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C67812-79EE-B44E-B91E-E0F2E41FAB52}" type="slidenum">
              <a:rPr lang="en-US"/>
              <a:pPr/>
              <a:t>38</a:t>
            </a:fld>
            <a:endParaRPr lang="en-US"/>
          </a:p>
        </p:txBody>
      </p:sp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3C826C-BB8D-A54C-A5C3-2E329E511E26}" type="slidenum">
              <a:rPr lang="en-US"/>
              <a:pPr/>
              <a:t>39</a:t>
            </a:fld>
            <a:endParaRPr lang="en-US"/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3D04D5-FF5D-6A47-9770-0905E7A18676}" type="slidenum">
              <a:rPr lang="en-US"/>
              <a:pPr/>
              <a:t>40</a:t>
            </a:fld>
            <a:endParaRPr lang="en-US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40E43C-BFA2-654F-865F-A31037BCF1EF}" type="slidenum">
              <a:rPr lang="en-US"/>
              <a:pPr/>
              <a:t>5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FEEA3F-93B8-4F45-9069-E95DBBFD57D8}" type="slidenum">
              <a:rPr lang="en-US"/>
              <a:pPr/>
              <a:t>6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5DE487-BF1A-0943-822D-A90B97DED571}" type="slidenum">
              <a:rPr lang="en-US"/>
              <a:pPr/>
              <a:t>7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F3B51E-C22D-DA49-AF93-583D90B4F9E5}" type="slidenum">
              <a:rPr lang="en-US"/>
              <a:pPr/>
              <a:t>8</a:t>
            </a:fld>
            <a:endParaRPr lang="en-US"/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B68D40-4205-D34D-B93C-A6FCC3F6942E}" type="slidenum">
              <a:rPr lang="en-US"/>
              <a:pPr/>
              <a:t>9</a:t>
            </a:fld>
            <a:endParaRPr lang="en-US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57A234-6928-624B-89C0-AEA5974DDA69}" type="slidenum">
              <a:rPr lang="en-US"/>
              <a:pPr/>
              <a:t>10</a:t>
            </a:fld>
            <a:endParaRPr lang="en-US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5780-63D5-364C-BEA5-F3EAD759EEEA}" type="datetimeFigureOut">
              <a:rPr lang="en-US" smtClean="0"/>
              <a:pPr/>
              <a:t>11/4/2010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50651AE-432D-A74B-A4A6-62C12093B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5780-63D5-364C-BEA5-F3EAD759EEEA}" type="datetimeFigureOut">
              <a:rPr lang="en-US" smtClean="0"/>
              <a:pPr/>
              <a:t>11/4/2010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651AE-432D-A74B-A4A6-62C12093B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5780-63D5-364C-BEA5-F3EAD759EEEA}" type="datetimeFigureOut">
              <a:rPr lang="en-US" smtClean="0"/>
              <a:pPr/>
              <a:t>11/4/2010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651AE-432D-A74B-A4A6-62C12093B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5780-63D5-364C-BEA5-F3EAD759EEEA}" type="datetimeFigureOut">
              <a:rPr lang="en-US" smtClean="0"/>
              <a:pPr/>
              <a:t>11/4/2010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50651AE-432D-A74B-A4A6-62C12093B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5780-63D5-364C-BEA5-F3EAD759EEEA}" type="datetimeFigureOut">
              <a:rPr lang="en-US" smtClean="0"/>
              <a:pPr/>
              <a:t>11/4/2010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651AE-432D-A74B-A4A6-62C12093B5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5780-63D5-364C-BEA5-F3EAD759EEEA}" type="datetimeFigureOut">
              <a:rPr lang="en-US" smtClean="0"/>
              <a:pPr/>
              <a:t>11/4/2010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651AE-432D-A74B-A4A6-62C12093B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5780-63D5-364C-BEA5-F3EAD759EEEA}" type="datetimeFigureOut">
              <a:rPr lang="en-US" smtClean="0"/>
              <a:pPr/>
              <a:t>11/4/2010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50651AE-432D-A74B-A4A6-62C12093B5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5780-63D5-364C-BEA5-F3EAD759EEEA}" type="datetimeFigureOut">
              <a:rPr lang="en-US" smtClean="0"/>
              <a:pPr/>
              <a:t>11/4/2010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651AE-432D-A74B-A4A6-62C12093B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5780-63D5-364C-BEA5-F3EAD759EEEA}" type="datetimeFigureOut">
              <a:rPr lang="en-US" smtClean="0"/>
              <a:pPr/>
              <a:t>11/4/2010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651AE-432D-A74B-A4A6-62C12093B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5780-63D5-364C-BEA5-F3EAD759EEEA}" type="datetimeFigureOut">
              <a:rPr lang="en-US" smtClean="0"/>
              <a:pPr/>
              <a:t>11/4/2010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651AE-432D-A74B-A4A6-62C12093B5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5780-63D5-364C-BEA5-F3EAD759EEEA}" type="datetimeFigureOut">
              <a:rPr lang="en-US" smtClean="0"/>
              <a:pPr/>
              <a:t>11/4/2010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651AE-432D-A74B-A4A6-62C12093B5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BAF5780-63D5-364C-BEA5-F3EAD759EEEA}" type="datetimeFigureOut">
              <a:rPr lang="en-US" smtClean="0"/>
              <a:pPr/>
              <a:t>11/4/2010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50651AE-432D-A74B-A4A6-62C12093B5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4242223"/>
            <a:ext cx="8458200" cy="1222375"/>
          </a:xfrm>
        </p:spPr>
        <p:txBody>
          <a:bodyPr>
            <a:normAutofit/>
          </a:bodyPr>
          <a:lstStyle/>
          <a:p>
            <a:r>
              <a:rPr lang="en-US" sz="6600" dirty="0" smtClean="0"/>
              <a:t>Reading Film</a:t>
            </a:r>
            <a:endParaRPr lang="en-US" sz="6600" dirty="0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2971800"/>
            <a:ext cx="8458200" cy="9144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Comparing Literary Elements to Cinematic Elements</a:t>
            </a:r>
          </a:p>
          <a:p>
            <a:r>
              <a:rPr lang="en-US" dirty="0" smtClean="0"/>
              <a:t>Based on John Golden’s </a:t>
            </a:r>
            <a:r>
              <a:rPr lang="en-US" i="1" dirty="0" smtClean="0"/>
              <a:t>Reading in the Dark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Long shot</a:t>
            </a:r>
          </a:p>
        </p:txBody>
      </p:sp>
      <p:pic>
        <p:nvPicPr>
          <p:cNvPr id="49156" name="Picture 4" descr="screen-capture-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752600"/>
            <a:ext cx="5702300" cy="4240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Angles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Low angle</a:t>
            </a:r>
            <a:r>
              <a:rPr lang="en-US"/>
              <a:t>: camera is below subject</a:t>
            </a:r>
          </a:p>
          <a:p>
            <a:endParaRPr lang="en-US"/>
          </a:p>
          <a:p>
            <a:r>
              <a:rPr lang="en-US" b="1"/>
              <a:t>High angle</a:t>
            </a:r>
            <a:r>
              <a:rPr lang="en-US"/>
              <a:t>: camera is above the subject</a:t>
            </a:r>
          </a:p>
          <a:p>
            <a:endParaRPr lang="en-US"/>
          </a:p>
          <a:p>
            <a:r>
              <a:rPr lang="en-US" b="1"/>
              <a:t>Eye level</a:t>
            </a:r>
            <a:r>
              <a:rPr lang="en-US"/>
              <a:t>: even with subject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Low Angle</a:t>
            </a:r>
          </a:p>
        </p:txBody>
      </p:sp>
      <p:pic>
        <p:nvPicPr>
          <p:cNvPr id="50180" name="Picture 4" descr="screen-capture-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828800"/>
            <a:ext cx="5729288" cy="4259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Low angle</a:t>
            </a:r>
          </a:p>
        </p:txBody>
      </p:sp>
      <p:pic>
        <p:nvPicPr>
          <p:cNvPr id="16388" name="Picture 4" descr="screen-capture-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905000"/>
            <a:ext cx="6553200" cy="4048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Low angle </a:t>
            </a:r>
          </a:p>
        </p:txBody>
      </p:sp>
      <p:pic>
        <p:nvPicPr>
          <p:cNvPr id="20484" name="Picture 4" descr="screen-capture-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828800"/>
            <a:ext cx="7181850" cy="4152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High angle</a:t>
            </a:r>
          </a:p>
        </p:txBody>
      </p:sp>
      <p:pic>
        <p:nvPicPr>
          <p:cNvPr id="17412" name="Picture 4" descr="screen-capture-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905000"/>
            <a:ext cx="7086600" cy="4137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High angle</a:t>
            </a:r>
          </a:p>
        </p:txBody>
      </p:sp>
      <p:pic>
        <p:nvPicPr>
          <p:cNvPr id="21508" name="Picture 4" descr="screen-capture-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981200"/>
            <a:ext cx="7604125" cy="4195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Lighting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High key</a:t>
            </a:r>
            <a:r>
              <a:rPr lang="en-US"/>
              <a:t>: bright </a:t>
            </a:r>
          </a:p>
          <a:p>
            <a:endParaRPr lang="en-US"/>
          </a:p>
          <a:p>
            <a:r>
              <a:rPr lang="en-US" b="1"/>
              <a:t>Low key</a:t>
            </a:r>
            <a:r>
              <a:rPr lang="en-US"/>
              <a:t>: dark, shadows</a:t>
            </a:r>
          </a:p>
          <a:p>
            <a:endParaRPr lang="en-US"/>
          </a:p>
          <a:p>
            <a:r>
              <a:rPr lang="en-US" b="1"/>
              <a:t>Side/bottom</a:t>
            </a:r>
            <a:r>
              <a:rPr lang="en-US"/>
              <a:t>: light on one side or below</a:t>
            </a:r>
          </a:p>
          <a:p>
            <a:endParaRPr lang="en-US"/>
          </a:p>
          <a:p>
            <a:r>
              <a:rPr lang="en-US" b="1"/>
              <a:t>Front lighting</a:t>
            </a:r>
            <a:r>
              <a:rPr lang="en-US"/>
              <a:t>: direct and even lighting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High-key lighting</a:t>
            </a:r>
          </a:p>
        </p:txBody>
      </p:sp>
      <p:pic>
        <p:nvPicPr>
          <p:cNvPr id="25604" name="Picture 4" descr="screen-capture-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905000"/>
            <a:ext cx="6967538" cy="4276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Low-key lighting</a:t>
            </a:r>
          </a:p>
        </p:txBody>
      </p:sp>
      <p:pic>
        <p:nvPicPr>
          <p:cNvPr id="26628" name="Picture 4" descr="screen-capture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905000"/>
            <a:ext cx="7239000" cy="4259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81000" y="1066800"/>
            <a:ext cx="8458200" cy="1219200"/>
          </a:xfrm>
        </p:spPr>
        <p:txBody>
          <a:bodyPr/>
          <a:lstStyle/>
          <a:p>
            <a:r>
              <a:rPr lang="en-US" dirty="0" smtClean="0"/>
              <a:t>Cinematic Elements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2303187"/>
            <a:ext cx="8686800" cy="1184825"/>
          </a:xfrm>
        </p:spPr>
        <p:txBody>
          <a:bodyPr>
            <a:normAutofit/>
          </a:bodyPr>
          <a:lstStyle/>
          <a:p>
            <a:r>
              <a:rPr lang="en-US" sz="6000" dirty="0" smtClean="0"/>
              <a:t>Reading Film</a:t>
            </a:r>
            <a:endParaRPr lang="en-US" sz="6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Side lighting</a:t>
            </a:r>
          </a:p>
        </p:txBody>
      </p:sp>
      <p:pic>
        <p:nvPicPr>
          <p:cNvPr id="28676" name="Picture 4" descr="screen-capture-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905000"/>
            <a:ext cx="6781800" cy="3927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Side lighting </a:t>
            </a:r>
          </a:p>
        </p:txBody>
      </p:sp>
      <p:pic>
        <p:nvPicPr>
          <p:cNvPr id="27652" name="Picture 4" descr="screen-capture-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905000"/>
            <a:ext cx="6858000" cy="3998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Front lighting</a:t>
            </a:r>
          </a:p>
        </p:txBody>
      </p:sp>
      <p:pic>
        <p:nvPicPr>
          <p:cNvPr id="29700" name="Picture 4" descr="screen-capture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828800"/>
            <a:ext cx="68580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Mixed lighting</a:t>
            </a:r>
          </a:p>
        </p:txBody>
      </p:sp>
      <p:pic>
        <p:nvPicPr>
          <p:cNvPr id="30724" name="Picture 4" descr="screen-capture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905000"/>
            <a:ext cx="7162800" cy="4313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Sound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err="1"/>
              <a:t>Diegetic</a:t>
            </a:r>
            <a:r>
              <a:rPr lang="en-US" dirty="0"/>
              <a:t>: sound that logically could be heard by characters within the film environment</a:t>
            </a:r>
          </a:p>
          <a:p>
            <a:r>
              <a:rPr lang="en-US" b="1" u="sng" dirty="0" smtClean="0"/>
              <a:t>Non-</a:t>
            </a:r>
            <a:r>
              <a:rPr lang="en-US" b="1" u="sng" dirty="0" err="1" smtClean="0"/>
              <a:t>Diegetic</a:t>
            </a:r>
            <a:r>
              <a:rPr lang="en-US" dirty="0"/>
              <a:t>: sound that cannot be heard by characters; it is for audience only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1751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Jaws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267200" y="4800600"/>
            <a:ext cx="406400" cy="40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17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239" fill="hold"/>
                                        <p:tgtEl>
                                          <p:spTgt spid="317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1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1"/>
                </p:tgtEl>
              </p:cMediaNode>
            </p:audio>
          </p:childTnLst>
        </p:cTn>
      </p:par>
    </p:tnLst>
    <p:bldLst>
      <p:bldP spid="3174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Editing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/>
              <a:t>Cut</a:t>
            </a:r>
            <a:r>
              <a:rPr lang="en-US" sz="2800"/>
              <a:t>: simple/common move between shots</a:t>
            </a:r>
          </a:p>
          <a:p>
            <a:pPr>
              <a:lnSpc>
                <a:spcPct val="90000"/>
              </a:lnSpc>
            </a:pPr>
            <a:r>
              <a:rPr lang="en-US" b="1"/>
              <a:t>Fade</a:t>
            </a:r>
            <a:r>
              <a:rPr lang="en-US" sz="2800"/>
              <a:t>: fade to black, white, or color</a:t>
            </a:r>
          </a:p>
          <a:p>
            <a:pPr>
              <a:lnSpc>
                <a:spcPct val="90000"/>
              </a:lnSpc>
            </a:pPr>
            <a:r>
              <a:rPr lang="en-US" b="1"/>
              <a:t>Dissolve</a:t>
            </a:r>
            <a:r>
              <a:rPr lang="en-US" sz="2800"/>
              <a:t>: image fades into another image</a:t>
            </a:r>
          </a:p>
          <a:p>
            <a:pPr>
              <a:lnSpc>
                <a:spcPct val="90000"/>
              </a:lnSpc>
            </a:pPr>
            <a:r>
              <a:rPr lang="en-US" b="1"/>
              <a:t>Parallel editing/cross cutting</a:t>
            </a:r>
            <a:r>
              <a:rPr lang="en-US" sz="2800"/>
              <a:t>: cut away to action that is happening simultaneously </a:t>
            </a:r>
          </a:p>
          <a:p>
            <a:pPr>
              <a:lnSpc>
                <a:spcPct val="90000"/>
              </a:lnSpc>
            </a:pPr>
            <a:r>
              <a:rPr lang="en-US" b="1"/>
              <a:t>Eye-line match</a:t>
            </a:r>
            <a:r>
              <a:rPr lang="en-US" sz="2800"/>
              <a:t>: person looking, cut to what is seen, return to person’s reaction</a:t>
            </a:r>
          </a:p>
          <a:p>
            <a:pPr>
              <a:lnSpc>
                <a:spcPct val="90000"/>
              </a:lnSpc>
            </a:pP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Eye-line match 1</a:t>
            </a:r>
          </a:p>
        </p:txBody>
      </p:sp>
      <p:pic>
        <p:nvPicPr>
          <p:cNvPr id="61444" name="Picture 4" descr="screen-capture-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905000"/>
            <a:ext cx="7621588" cy="4294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Eye-line match 2</a:t>
            </a:r>
          </a:p>
        </p:txBody>
      </p:sp>
      <p:pic>
        <p:nvPicPr>
          <p:cNvPr id="62468" name="Picture 4" descr="screen-capture-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981200"/>
            <a:ext cx="7451725" cy="4079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Eye-line match 3</a:t>
            </a:r>
          </a:p>
        </p:txBody>
      </p:sp>
      <p:pic>
        <p:nvPicPr>
          <p:cNvPr id="63492" name="Picture 4" descr="screen-capture-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752600"/>
            <a:ext cx="7505700" cy="412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Eye-line match 4</a:t>
            </a:r>
          </a:p>
        </p:txBody>
      </p:sp>
      <p:pic>
        <p:nvPicPr>
          <p:cNvPr id="64516" name="Picture 4" descr="screen-capture-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828800"/>
            <a:ext cx="7585075" cy="4168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Cinematic Elements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Shot type/framing</a:t>
            </a:r>
          </a:p>
          <a:p>
            <a:r>
              <a:rPr lang="en-US" sz="2800" dirty="0"/>
              <a:t>Camera angles</a:t>
            </a:r>
          </a:p>
          <a:p>
            <a:r>
              <a:rPr lang="en-US" sz="2800" dirty="0"/>
              <a:t>Lighting</a:t>
            </a:r>
          </a:p>
          <a:p>
            <a:r>
              <a:rPr lang="en-US" sz="2800" dirty="0"/>
              <a:t>Sound</a:t>
            </a:r>
          </a:p>
          <a:p>
            <a:r>
              <a:rPr lang="en-US" sz="2800" dirty="0"/>
              <a:t>Editing</a:t>
            </a:r>
          </a:p>
          <a:p>
            <a:endParaRPr lang="en-US" sz="2800" dirty="0"/>
          </a:p>
          <a:p>
            <a:r>
              <a:rPr lang="en-US" sz="2800" b="1" dirty="0"/>
              <a:t>Key question</a:t>
            </a:r>
            <a:r>
              <a:rPr lang="en-US" sz="2800" dirty="0"/>
              <a:t>: what are the effects of the director’s cinematic choices on the viewer?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Cinematic: Putting it together</a:t>
            </a:r>
          </a:p>
        </p:txBody>
      </p:sp>
      <p:graphicFrame>
        <p:nvGraphicFramePr>
          <p:cNvPr id="59430" name="Group 38"/>
          <p:cNvGraphicFramePr>
            <a:graphicFrameLocks noGrp="1"/>
          </p:cNvGraphicFramePr>
          <p:nvPr/>
        </p:nvGraphicFramePr>
        <p:xfrm>
          <a:off x="1143000" y="1981200"/>
          <a:ext cx="7010400" cy="3819972"/>
        </p:xfrm>
        <a:graphic>
          <a:graphicData uri="http://schemas.openxmlformats.org/drawingml/2006/table">
            <a:tbl>
              <a:tblPr/>
              <a:tblGrid>
                <a:gridCol w="2336800"/>
                <a:gridCol w="2336800"/>
                <a:gridCol w="2336800"/>
              </a:tblGrid>
              <a:tr h="5943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Framing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Angles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Lighting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54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Helvetica" pitchFamily="-97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Helvetica" pitchFamily="-97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2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Sound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Editing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Response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8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-97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Theatrical: Putting it together</a:t>
            </a:r>
          </a:p>
        </p:txBody>
      </p:sp>
      <p:graphicFrame>
        <p:nvGraphicFramePr>
          <p:cNvPr id="89123" name="Group 35"/>
          <p:cNvGraphicFramePr>
            <a:graphicFrameLocks noGrp="1"/>
          </p:cNvGraphicFramePr>
          <p:nvPr/>
        </p:nvGraphicFramePr>
        <p:xfrm>
          <a:off x="1143000" y="2057400"/>
          <a:ext cx="6858000" cy="3810000"/>
        </p:xfrm>
        <a:graphic>
          <a:graphicData uri="http://schemas.openxmlformats.org/drawingml/2006/table">
            <a:tbl>
              <a:tblPr/>
              <a:tblGrid>
                <a:gridCol w="2286000"/>
                <a:gridCol w="2286000"/>
                <a:gridCol w="22860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Costumes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Props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Sets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5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Acting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Cinematic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Response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>
                <a:solidFill>
                  <a:schemeClr val="folHlink"/>
                </a:solidFill>
              </a:rPr>
              <a:t>Literary Elements</a:t>
            </a:r>
            <a:endParaRPr lang="en-US" dirty="0"/>
          </a:p>
          <a:p>
            <a:endParaRPr lang="en-US" dirty="0"/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180475" y="2354672"/>
            <a:ext cx="8686800" cy="1184825"/>
          </a:xfrm>
        </p:spPr>
        <p:txBody>
          <a:bodyPr>
            <a:normAutofit/>
          </a:bodyPr>
          <a:lstStyle/>
          <a:p>
            <a:r>
              <a:rPr lang="en-US" sz="6000" dirty="0"/>
              <a:t>Reading Film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Literary Elements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Characterization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Setting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Conflict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Theme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Tone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Irony</a:t>
            </a:r>
          </a:p>
          <a:p>
            <a:pPr>
              <a:lnSpc>
                <a:spcPct val="90000"/>
              </a:lnSpc>
            </a:pP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/>
              <a:t>Key question</a:t>
            </a:r>
            <a:r>
              <a:rPr lang="en-US" sz="2800" dirty="0"/>
              <a:t>: how does the director use cinematic and theatrical elements to illustrate literary elements?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Acting </a:t>
            </a:r>
            <a:r>
              <a:rPr lang="en-US" dirty="0" smtClean="0"/>
              <a:t>Choices</a:t>
            </a:r>
            <a:endParaRPr lang="en-US" dirty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Gestures</a:t>
            </a:r>
          </a:p>
          <a:p>
            <a:r>
              <a:rPr lang="en-US" dirty="0"/>
              <a:t>Movements</a:t>
            </a:r>
          </a:p>
          <a:p>
            <a:r>
              <a:rPr lang="en-US" dirty="0"/>
              <a:t>Voice/Delivery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Sets</a:t>
            </a:r>
          </a:p>
        </p:txBody>
      </p:sp>
      <p:pic>
        <p:nvPicPr>
          <p:cNvPr id="84996" name="Picture 4" descr="screen-capture-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905000"/>
            <a:ext cx="7315200" cy="4144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Putting it all together</a:t>
            </a:r>
          </a:p>
        </p:txBody>
      </p:sp>
      <p:graphicFrame>
        <p:nvGraphicFramePr>
          <p:cNvPr id="103447" name="Group 23"/>
          <p:cNvGraphicFramePr>
            <a:graphicFrameLocks noGrp="1"/>
          </p:cNvGraphicFramePr>
          <p:nvPr/>
        </p:nvGraphicFramePr>
        <p:xfrm>
          <a:off x="1143000" y="1298448"/>
          <a:ext cx="6858000" cy="4870704"/>
        </p:xfrm>
        <a:graphic>
          <a:graphicData uri="http://schemas.openxmlformats.org/drawingml/2006/table">
            <a:tbl>
              <a:tblPr/>
              <a:tblGrid>
                <a:gridCol w="3429000"/>
                <a:gridCol w="34290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Cinematic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Theatrical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2552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Shot type/framing</a:t>
                      </a:r>
                    </a:p>
                    <a:p>
                      <a:r>
                        <a:rPr lang="en-US" sz="2800" dirty="0" smtClean="0"/>
                        <a:t>Camera angles</a:t>
                      </a:r>
                    </a:p>
                    <a:p>
                      <a:r>
                        <a:rPr lang="en-US" sz="2800" dirty="0" smtClean="0"/>
                        <a:t>Lighting</a:t>
                      </a:r>
                    </a:p>
                    <a:p>
                      <a:r>
                        <a:rPr lang="en-US" sz="2800" dirty="0" smtClean="0"/>
                        <a:t>Sound</a:t>
                      </a:r>
                    </a:p>
                    <a:p>
                      <a:r>
                        <a:rPr lang="en-US" sz="2800" dirty="0" smtClean="0"/>
                        <a:t>Editing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-97" charset="0"/>
                        </a:rPr>
                        <a:t>Costumes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-97" charset="0"/>
                        </a:rPr>
                        <a:t>Props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-97" charset="0"/>
                        </a:rPr>
                        <a:t>Sets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-97" charset="0"/>
                        </a:rPr>
                        <a:t>Acting Choices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Literary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Response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Teaching a complete film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Previewing</a:t>
            </a:r>
            <a:r>
              <a:rPr lang="en-US"/>
              <a:t>: setting context, preparing students for themes, identifying terms</a:t>
            </a:r>
          </a:p>
          <a:p>
            <a:r>
              <a:rPr lang="en-US" b="1"/>
              <a:t>During viewing</a:t>
            </a:r>
            <a:r>
              <a:rPr lang="en-US"/>
              <a:t>: notetaking, reviewing of key scenes, discussing in pairs and groups</a:t>
            </a:r>
          </a:p>
          <a:p>
            <a:r>
              <a:rPr lang="en-US" b="1"/>
              <a:t>After viewing</a:t>
            </a:r>
            <a:r>
              <a:rPr lang="en-US"/>
              <a:t>: analysis of director choices, connection to theme/print text, application of ideas in another medium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Using film as a tool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Students </a:t>
            </a:r>
            <a:r>
              <a:rPr lang="en-US" sz="2800" dirty="0" smtClean="0"/>
              <a:t>will practice </a:t>
            </a:r>
            <a:r>
              <a:rPr lang="en-US" sz="2800" dirty="0"/>
              <a:t>reading strategies with a film or visual text and </a:t>
            </a:r>
            <a:r>
              <a:rPr lang="en-US" sz="2800" b="1" i="1" dirty="0"/>
              <a:t>transfer</a:t>
            </a:r>
            <a:r>
              <a:rPr lang="en-US" sz="2800" dirty="0"/>
              <a:t> those skills to print texts:</a:t>
            </a:r>
          </a:p>
          <a:p>
            <a:endParaRPr lang="en-US" sz="2800" dirty="0"/>
          </a:p>
          <a:p>
            <a:pPr lvl="1"/>
            <a:r>
              <a:rPr lang="en-US" sz="2400" dirty="0"/>
              <a:t>Predicting</a:t>
            </a:r>
          </a:p>
          <a:p>
            <a:pPr lvl="1"/>
            <a:r>
              <a:rPr lang="en-US" sz="2400" dirty="0"/>
              <a:t>Questioning</a:t>
            </a:r>
          </a:p>
          <a:p>
            <a:pPr lvl="1"/>
            <a:r>
              <a:rPr lang="en-US" sz="2400" dirty="0"/>
              <a:t>Visualizing</a:t>
            </a:r>
          </a:p>
          <a:p>
            <a:endParaRPr lang="en-US" sz="2800" dirty="0"/>
          </a:p>
          <a:p>
            <a:pPr lvl="1"/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Predicting</a:t>
            </a:r>
          </a:p>
        </p:txBody>
      </p:sp>
      <p:graphicFrame>
        <p:nvGraphicFramePr>
          <p:cNvPr id="105490" name="Group 18"/>
          <p:cNvGraphicFramePr>
            <a:graphicFrameLocks noGrp="1"/>
          </p:cNvGraphicFramePr>
          <p:nvPr/>
        </p:nvGraphicFramePr>
        <p:xfrm>
          <a:off x="762000" y="1600200"/>
          <a:ext cx="6858000" cy="3479800"/>
        </p:xfrm>
        <a:graphic>
          <a:graphicData uri="http://schemas.openxmlformats.org/drawingml/2006/table">
            <a:tbl>
              <a:tblPr/>
              <a:tblGrid>
                <a:gridCol w="3429000"/>
                <a:gridCol w="3429000"/>
              </a:tblGrid>
              <a:tr h="144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What do you think will happen? 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Plot, character, theme, etc.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Helvetica" pitchFamily="-97" charset="0"/>
                        </a:rPr>
                        <a:t>Why do you make this prediction?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-97" charset="2"/>
                        <a:buNone/>
                        <a:tabLst/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" pitchFamily="-97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Framing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Close up</a:t>
            </a:r>
            <a:r>
              <a:rPr lang="en-US"/>
              <a:t>: image takes up 80% of screen (face only)</a:t>
            </a:r>
          </a:p>
          <a:p>
            <a:pPr>
              <a:buFont typeface="Wingdings" pitchFamily="-97" charset="2"/>
              <a:buNone/>
            </a:pPr>
            <a:endParaRPr lang="en-US"/>
          </a:p>
          <a:p>
            <a:r>
              <a:rPr lang="en-US" b="1"/>
              <a:t>Long shot</a:t>
            </a:r>
            <a:r>
              <a:rPr lang="en-US"/>
              <a:t>: image filmed from some distance (full body)</a:t>
            </a:r>
          </a:p>
          <a:p>
            <a:endParaRPr lang="en-US"/>
          </a:p>
          <a:p>
            <a:r>
              <a:rPr lang="en-US" b="1"/>
              <a:t>Medium shot</a:t>
            </a:r>
            <a:r>
              <a:rPr lang="en-US"/>
              <a:t>: between the two (waist up)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Questioning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Level One</a:t>
            </a:r>
            <a:r>
              <a:rPr lang="en-US" dirty="0" smtClean="0"/>
              <a:t>: </a:t>
            </a:r>
            <a:r>
              <a:rPr lang="en-US" dirty="0"/>
              <a:t>literal (</a:t>
            </a:r>
            <a:r>
              <a:rPr lang="en-US" sz="2800" i="1" dirty="0"/>
              <a:t>what did the third pig use to build his house?)</a:t>
            </a:r>
          </a:p>
          <a:p>
            <a:endParaRPr lang="en-US" dirty="0"/>
          </a:p>
          <a:p>
            <a:r>
              <a:rPr lang="en-US" b="1" dirty="0"/>
              <a:t>Level Two</a:t>
            </a:r>
            <a:r>
              <a:rPr lang="en-US" dirty="0"/>
              <a:t>: interpretative </a:t>
            </a:r>
            <a:r>
              <a:rPr lang="en-US" sz="2800" i="1" dirty="0"/>
              <a:t>(what are the qualities that allow the third pig to survive?)</a:t>
            </a:r>
          </a:p>
          <a:p>
            <a:endParaRPr lang="en-US" sz="2800" i="1" dirty="0"/>
          </a:p>
          <a:p>
            <a:r>
              <a:rPr lang="en-US" b="1" dirty="0"/>
              <a:t>Level Three</a:t>
            </a:r>
            <a:r>
              <a:rPr lang="en-US" dirty="0"/>
              <a:t>: universal </a:t>
            </a:r>
            <a:r>
              <a:rPr lang="en-US" sz="2800" i="1" dirty="0"/>
              <a:t>(why is advanced planning often so difficult for us?)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(Let’s watch some film!)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Thank-You!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Framing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-97" charset="2"/>
              <a:buNone/>
            </a:pPr>
            <a:r>
              <a:rPr lang="en-US"/>
              <a:t>close up			long shot</a:t>
            </a:r>
          </a:p>
          <a:p>
            <a:pPr>
              <a:buFont typeface="Wingdings" pitchFamily="-97" charset="2"/>
              <a:buNone/>
            </a:pPr>
            <a:endParaRPr lang="en-US"/>
          </a:p>
          <a:p>
            <a:pPr>
              <a:buFont typeface="Wingdings" pitchFamily="-97" charset="2"/>
              <a:buNone/>
            </a:pPr>
            <a:endParaRPr lang="en-US"/>
          </a:p>
          <a:p>
            <a:pPr>
              <a:buFont typeface="Wingdings" pitchFamily="-97" charset="2"/>
              <a:buNone/>
            </a:pPr>
            <a:endParaRPr lang="en-US"/>
          </a:p>
          <a:p>
            <a:pPr>
              <a:buFont typeface="Wingdings" pitchFamily="-97" charset="2"/>
              <a:buNone/>
            </a:pPr>
            <a:endParaRPr lang="en-US"/>
          </a:p>
          <a:p>
            <a:pPr>
              <a:buFont typeface="Wingdings" pitchFamily="-97" charset="2"/>
              <a:buNone/>
            </a:pPr>
            <a:r>
              <a:rPr lang="en-US"/>
              <a:t>medium shot</a:t>
            </a:r>
          </a:p>
        </p:txBody>
      </p:sp>
      <p:pic>
        <p:nvPicPr>
          <p:cNvPr id="7172" name="Picture 4" descr="screen-capture-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438400"/>
            <a:ext cx="1066800" cy="762000"/>
          </a:xfrm>
          <a:prstGeom prst="rect">
            <a:avLst/>
          </a:prstGeom>
          <a:noFill/>
        </p:spPr>
      </p:pic>
      <p:pic>
        <p:nvPicPr>
          <p:cNvPr id="7173" name="Picture 5" descr="screen-capture-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5141118"/>
            <a:ext cx="1747838" cy="1192213"/>
          </a:xfrm>
          <a:prstGeom prst="rect">
            <a:avLst/>
          </a:prstGeom>
          <a:noFill/>
        </p:spPr>
      </p:pic>
      <p:pic>
        <p:nvPicPr>
          <p:cNvPr id="7174" name="Picture 6" descr="screen-capture-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5200" y="2438400"/>
            <a:ext cx="4473575" cy="3298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Close-up</a:t>
            </a:r>
          </a:p>
        </p:txBody>
      </p:sp>
      <p:pic>
        <p:nvPicPr>
          <p:cNvPr id="73732" name="Picture 4" descr="screen-capture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905000"/>
            <a:ext cx="6635750" cy="3836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Close-up</a:t>
            </a:r>
          </a:p>
        </p:txBody>
      </p:sp>
      <p:pic>
        <p:nvPicPr>
          <p:cNvPr id="74756" name="Picture 4" descr="screen-cap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905000"/>
            <a:ext cx="641985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Medium shot</a:t>
            </a:r>
          </a:p>
        </p:txBody>
      </p:sp>
      <p:pic>
        <p:nvPicPr>
          <p:cNvPr id="75780" name="Picture 4" descr="screen-capture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828800"/>
            <a:ext cx="6921500" cy="3890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Long shot</a:t>
            </a:r>
          </a:p>
        </p:txBody>
      </p:sp>
      <p:pic>
        <p:nvPicPr>
          <p:cNvPr id="48132" name="Picture 4" descr="screen-capture-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828800"/>
            <a:ext cx="6477000" cy="4259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47802</TotalTime>
  <Words>530</Words>
  <Application>Microsoft Office PowerPoint</Application>
  <PresentationFormat>On-screen Show (4:3)</PresentationFormat>
  <Paragraphs>176</Paragraphs>
  <Slides>41</Slides>
  <Notes>39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Trek</vt:lpstr>
      <vt:lpstr>Reading Film</vt:lpstr>
      <vt:lpstr>Reading Film</vt:lpstr>
      <vt:lpstr>Cinematic Elements</vt:lpstr>
      <vt:lpstr>Framing</vt:lpstr>
      <vt:lpstr>Framing</vt:lpstr>
      <vt:lpstr>Close-up</vt:lpstr>
      <vt:lpstr>Close-up</vt:lpstr>
      <vt:lpstr>Medium shot</vt:lpstr>
      <vt:lpstr>Long shot</vt:lpstr>
      <vt:lpstr>Long shot</vt:lpstr>
      <vt:lpstr>Angles</vt:lpstr>
      <vt:lpstr>Low Angle</vt:lpstr>
      <vt:lpstr>Low angle</vt:lpstr>
      <vt:lpstr>Low angle </vt:lpstr>
      <vt:lpstr>High angle</vt:lpstr>
      <vt:lpstr>High angle</vt:lpstr>
      <vt:lpstr>Lighting</vt:lpstr>
      <vt:lpstr>High-key lighting</vt:lpstr>
      <vt:lpstr>Low-key lighting</vt:lpstr>
      <vt:lpstr>Side lighting</vt:lpstr>
      <vt:lpstr>Side lighting </vt:lpstr>
      <vt:lpstr>Front lighting</vt:lpstr>
      <vt:lpstr>Mixed lighting</vt:lpstr>
      <vt:lpstr>Sound</vt:lpstr>
      <vt:lpstr>Editing</vt:lpstr>
      <vt:lpstr>Eye-line match 1</vt:lpstr>
      <vt:lpstr>Eye-line match 2</vt:lpstr>
      <vt:lpstr>Eye-line match 3</vt:lpstr>
      <vt:lpstr>Eye-line match 4</vt:lpstr>
      <vt:lpstr>Cinematic: Putting it together</vt:lpstr>
      <vt:lpstr>Theatrical: Putting it together</vt:lpstr>
      <vt:lpstr>Reading Film</vt:lpstr>
      <vt:lpstr>Literary Elements</vt:lpstr>
      <vt:lpstr>Acting Choices</vt:lpstr>
      <vt:lpstr>Sets</vt:lpstr>
      <vt:lpstr>Putting it all together</vt:lpstr>
      <vt:lpstr>Teaching a complete film</vt:lpstr>
      <vt:lpstr>Using film as a tool</vt:lpstr>
      <vt:lpstr>Predicting</vt:lpstr>
      <vt:lpstr>Questioning</vt:lpstr>
      <vt:lpstr>Thank-You!</vt:lpstr>
    </vt:vector>
  </TitlesOfParts>
  <Company>ministry of education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Ray Tomalty</dc:creator>
  <cp:lastModifiedBy>Wilson</cp:lastModifiedBy>
  <cp:revision>11</cp:revision>
  <dcterms:created xsi:type="dcterms:W3CDTF">2009-09-04T17:05:47Z</dcterms:created>
  <dcterms:modified xsi:type="dcterms:W3CDTF">2010-11-05T02:46:19Z</dcterms:modified>
</cp:coreProperties>
</file>